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92" r:id="rId2"/>
    <p:sldId id="272" r:id="rId3"/>
    <p:sldId id="270" r:id="rId4"/>
    <p:sldId id="271" r:id="rId5"/>
    <p:sldId id="290" r:id="rId6"/>
    <p:sldId id="295" r:id="rId7"/>
    <p:sldId id="274" r:id="rId8"/>
    <p:sldId id="293" r:id="rId9"/>
    <p:sldId id="273" r:id="rId10"/>
    <p:sldId id="278" r:id="rId11"/>
    <p:sldId id="276" r:id="rId12"/>
    <p:sldId id="277" r:id="rId13"/>
    <p:sldId id="294" r:id="rId14"/>
    <p:sldId id="275" r:id="rId15"/>
    <p:sldId id="261" r:id="rId16"/>
    <p:sldId id="262" r:id="rId17"/>
    <p:sldId id="263" r:id="rId18"/>
    <p:sldId id="264" r:id="rId19"/>
    <p:sldId id="265" r:id="rId20"/>
    <p:sldId id="266" r:id="rId21"/>
    <p:sldId id="269" r:id="rId22"/>
    <p:sldId id="267" r:id="rId23"/>
    <p:sldId id="268" r:id="rId24"/>
    <p:sldId id="279" r:id="rId25"/>
    <p:sldId id="291" r:id="rId26"/>
    <p:sldId id="296" r:id="rId27"/>
    <p:sldId id="297" r:id="rId28"/>
    <p:sldId id="298" r:id="rId29"/>
    <p:sldId id="299" r:id="rId30"/>
    <p:sldId id="301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65000"/>
                </a:schemeClr>
              </a:solidFill>
              <a:ln>
                <a:solidFill>
                  <a:schemeClr val="bg2"/>
                </a:solidFill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0C4-4C31-95EF-46EA3A4730C3}"/>
              </c:ext>
            </c:extLst>
          </c:dPt>
          <c:dPt>
            <c:idx val="1"/>
            <c:bubble3D val="0"/>
            <c:explosion val="3"/>
            <c:spPr>
              <a:solidFill>
                <a:schemeClr val="accent1">
                  <a:lumMod val="75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0C4-4C31-95EF-46EA3A4730C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0C4-4C31-95EF-46EA3A4730C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B0C4-4C31-95EF-46EA3A4730C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2"/>
                <c:pt idx="0">
                  <c:v>Non ordering</c:v>
                </c:pt>
                <c:pt idx="1">
                  <c:v>Ordering Takeouts/delivery</c:v>
                </c:pt>
              </c:strCache>
            </c:strRef>
          </c:cat>
          <c:val>
            <c:numRef>
              <c:f>Sheet1!$B$2:$B$5</c:f>
              <c:numCache>
                <c:formatCode>"$"#,##0.00_);[Red]\("$"#,##0.00\)</c:formatCode>
                <c:ptCount val="4"/>
                <c:pt idx="0" formatCode="&quot;$&quot;#,##0_);[Red]\(&quot;$&quot;#,##0\)">
                  <c:v>704</c:v>
                </c:pt>
                <c:pt idx="1">
                  <c:v>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0C4-4C31-95EF-46EA3A4730C3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layout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Online/Offline Share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</c:spPr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solidFill>
                  <a:schemeClr val="bg2"/>
                </a:solidFill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223-40D8-956B-FC085E9BE1B9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223-40D8-956B-FC085E9BE1B9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9223-40D8-956B-FC085E9BE1B9}"/>
              </c:ext>
            </c:extLst>
          </c:dPt>
          <c:dPt>
            <c:idx val="3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9223-40D8-956B-FC085E9BE1B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2"/>
                <c:pt idx="0">
                  <c:v>Online</c:v>
                </c:pt>
                <c:pt idx="1">
                  <c:v>Offline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10.14</c:v>
                </c:pt>
                <c:pt idx="1">
                  <c:v>67.86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223-40D8-956B-FC085E9BE1B9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layout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0F0391-E33E-47C4-B055-36BE8CAB38C1}" type="doc">
      <dgm:prSet loTypeId="urn:microsoft.com/office/officeart/2005/8/layout/process5" loCatId="process" qsTypeId="urn:microsoft.com/office/officeart/2005/8/quickstyle/simple2" qsCatId="simple" csTypeId="urn:microsoft.com/office/officeart/2005/8/colors/accent0_1" csCatId="mainScheme" phldr="1"/>
      <dgm:spPr/>
    </dgm:pt>
    <dgm:pt modelId="{07A3E9CE-2625-4196-A2A3-0CCAC8F5B608}">
      <dgm:prSet phldrT="[Text]"/>
      <dgm:spPr/>
      <dgm:t>
        <a:bodyPr/>
        <a:lstStyle/>
        <a:p>
          <a:r>
            <a:rPr lang="en-US" dirty="0" smtClean="0"/>
            <a:t>Choose (Resto or Chef)</a:t>
          </a:r>
          <a:endParaRPr lang="en-US" dirty="0"/>
        </a:p>
      </dgm:t>
    </dgm:pt>
    <dgm:pt modelId="{30065A4C-8A7B-47B2-986A-8AB7763A638B}" type="parTrans" cxnId="{F8616255-1945-4731-BD7A-2F1924A95E33}">
      <dgm:prSet/>
      <dgm:spPr/>
      <dgm:t>
        <a:bodyPr/>
        <a:lstStyle/>
        <a:p>
          <a:endParaRPr lang="en-US"/>
        </a:p>
      </dgm:t>
    </dgm:pt>
    <dgm:pt modelId="{768E32F4-71FE-4FBF-A004-DB95C34870F7}" type="sibTrans" cxnId="{F8616255-1945-4731-BD7A-2F1924A95E33}">
      <dgm:prSet/>
      <dgm:spPr/>
      <dgm:t>
        <a:bodyPr/>
        <a:lstStyle/>
        <a:p>
          <a:endParaRPr lang="en-US"/>
        </a:p>
      </dgm:t>
    </dgm:pt>
    <dgm:pt modelId="{171ED9CF-5512-44E1-84B4-91CC0079A066}">
      <dgm:prSet phldrT="[Text]"/>
      <dgm:spPr/>
      <dgm:t>
        <a:bodyPr/>
        <a:lstStyle/>
        <a:p>
          <a:r>
            <a:rPr lang="en-US" dirty="0" smtClean="0"/>
            <a:t>Order</a:t>
          </a:r>
          <a:endParaRPr lang="en-US" dirty="0"/>
        </a:p>
      </dgm:t>
    </dgm:pt>
    <dgm:pt modelId="{01876FA9-CDDD-4F54-95B5-021421FF38F2}" type="parTrans" cxnId="{575EFD18-8BE4-44E3-A307-7F083B41B1AE}">
      <dgm:prSet/>
      <dgm:spPr/>
      <dgm:t>
        <a:bodyPr/>
        <a:lstStyle/>
        <a:p>
          <a:endParaRPr lang="en-US"/>
        </a:p>
      </dgm:t>
    </dgm:pt>
    <dgm:pt modelId="{52699B3C-97E9-4BFC-9F24-34E0B9720EC8}" type="sibTrans" cxnId="{575EFD18-8BE4-44E3-A307-7F083B41B1AE}">
      <dgm:prSet/>
      <dgm:spPr/>
      <dgm:t>
        <a:bodyPr/>
        <a:lstStyle/>
        <a:p>
          <a:endParaRPr lang="en-US"/>
        </a:p>
      </dgm:t>
    </dgm:pt>
    <dgm:pt modelId="{F1BDA145-5C3C-400F-AF0D-2157ADEB20D4}">
      <dgm:prSet phldrT="[Text]"/>
      <dgm:spPr/>
      <dgm:t>
        <a:bodyPr/>
        <a:lstStyle/>
        <a:p>
          <a:r>
            <a:rPr lang="en-US" dirty="0" smtClean="0"/>
            <a:t>Eat</a:t>
          </a:r>
          <a:endParaRPr lang="en-US" dirty="0"/>
        </a:p>
      </dgm:t>
    </dgm:pt>
    <dgm:pt modelId="{89D0D828-21FB-4499-B75C-70CBFE1EF8FA}" type="parTrans" cxnId="{C0443BCB-DA60-4F3E-88B0-9627704B310A}">
      <dgm:prSet/>
      <dgm:spPr/>
      <dgm:t>
        <a:bodyPr/>
        <a:lstStyle/>
        <a:p>
          <a:endParaRPr lang="en-US"/>
        </a:p>
      </dgm:t>
    </dgm:pt>
    <dgm:pt modelId="{1677DF57-BDAD-44AD-852D-C540A54F0C15}" type="sibTrans" cxnId="{C0443BCB-DA60-4F3E-88B0-9627704B310A}">
      <dgm:prSet/>
      <dgm:spPr/>
      <dgm:t>
        <a:bodyPr/>
        <a:lstStyle/>
        <a:p>
          <a:endParaRPr lang="en-US"/>
        </a:p>
      </dgm:t>
    </dgm:pt>
    <dgm:pt modelId="{682727D1-C5F5-4E80-8642-978C73641711}" type="pres">
      <dgm:prSet presAssocID="{7C0F0391-E33E-47C4-B055-36BE8CAB38C1}" presName="diagram" presStyleCnt="0">
        <dgm:presLayoutVars>
          <dgm:dir/>
          <dgm:resizeHandles val="exact"/>
        </dgm:presLayoutVars>
      </dgm:prSet>
      <dgm:spPr/>
    </dgm:pt>
    <dgm:pt modelId="{CF05B5A9-D209-4AA7-8CA0-015C031029D5}" type="pres">
      <dgm:prSet presAssocID="{07A3E9CE-2625-4196-A2A3-0CCAC8F5B608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B44385-FCE1-4D04-87ED-A3E0A4A6B6C4}" type="pres">
      <dgm:prSet presAssocID="{768E32F4-71FE-4FBF-A004-DB95C34870F7}" presName="sibTrans" presStyleLbl="sibTrans2D1" presStyleIdx="0" presStyleCnt="2"/>
      <dgm:spPr/>
      <dgm:t>
        <a:bodyPr/>
        <a:lstStyle/>
        <a:p>
          <a:endParaRPr lang="en-US"/>
        </a:p>
      </dgm:t>
    </dgm:pt>
    <dgm:pt modelId="{82EEADD9-EC51-48E3-AE5B-AF0FDCF1FCC4}" type="pres">
      <dgm:prSet presAssocID="{768E32F4-71FE-4FBF-A004-DB95C34870F7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2EE66B5F-B584-403D-A08D-3A7042D6FE0B}" type="pres">
      <dgm:prSet presAssocID="{171ED9CF-5512-44E1-84B4-91CC0079A066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F60827-44BE-4107-98DE-25790E26D214}" type="pres">
      <dgm:prSet presAssocID="{52699B3C-97E9-4BFC-9F24-34E0B9720EC8}" presName="sibTrans" presStyleLbl="sibTrans2D1" presStyleIdx="1" presStyleCnt="2"/>
      <dgm:spPr/>
      <dgm:t>
        <a:bodyPr/>
        <a:lstStyle/>
        <a:p>
          <a:endParaRPr lang="en-US"/>
        </a:p>
      </dgm:t>
    </dgm:pt>
    <dgm:pt modelId="{F5256204-52F6-4501-9001-93D8C301B0A6}" type="pres">
      <dgm:prSet presAssocID="{52699B3C-97E9-4BFC-9F24-34E0B9720EC8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ACAEDD85-EBCF-44A9-92AA-4D4374CE3F7B}" type="pres">
      <dgm:prSet presAssocID="{F1BDA145-5C3C-400F-AF0D-2157ADEB20D4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BB07E44-69ED-41E8-AE08-F71A72D10977}" type="presOf" srcId="{52699B3C-97E9-4BFC-9F24-34E0B9720EC8}" destId="{2AF60827-44BE-4107-98DE-25790E26D214}" srcOrd="0" destOrd="0" presId="urn:microsoft.com/office/officeart/2005/8/layout/process5"/>
    <dgm:cxn modelId="{FB69F984-B9B4-4CC7-84F4-DF7BD8756FEA}" type="presOf" srcId="{171ED9CF-5512-44E1-84B4-91CC0079A066}" destId="{2EE66B5F-B584-403D-A08D-3A7042D6FE0B}" srcOrd="0" destOrd="0" presId="urn:microsoft.com/office/officeart/2005/8/layout/process5"/>
    <dgm:cxn modelId="{575EFD18-8BE4-44E3-A307-7F083B41B1AE}" srcId="{7C0F0391-E33E-47C4-B055-36BE8CAB38C1}" destId="{171ED9CF-5512-44E1-84B4-91CC0079A066}" srcOrd="1" destOrd="0" parTransId="{01876FA9-CDDD-4F54-95B5-021421FF38F2}" sibTransId="{52699B3C-97E9-4BFC-9F24-34E0B9720EC8}"/>
    <dgm:cxn modelId="{7A663D6C-437D-4F44-A02E-6484E81D9F3B}" type="presOf" srcId="{7C0F0391-E33E-47C4-B055-36BE8CAB38C1}" destId="{682727D1-C5F5-4E80-8642-978C73641711}" srcOrd="0" destOrd="0" presId="urn:microsoft.com/office/officeart/2005/8/layout/process5"/>
    <dgm:cxn modelId="{F12C6A84-02FA-4E27-A060-28C3862A99DE}" type="presOf" srcId="{52699B3C-97E9-4BFC-9F24-34E0B9720EC8}" destId="{F5256204-52F6-4501-9001-93D8C301B0A6}" srcOrd="1" destOrd="0" presId="urn:microsoft.com/office/officeart/2005/8/layout/process5"/>
    <dgm:cxn modelId="{F4697281-7325-48A5-A67A-4DE7A85E97BE}" type="presOf" srcId="{07A3E9CE-2625-4196-A2A3-0CCAC8F5B608}" destId="{CF05B5A9-D209-4AA7-8CA0-015C031029D5}" srcOrd="0" destOrd="0" presId="urn:microsoft.com/office/officeart/2005/8/layout/process5"/>
    <dgm:cxn modelId="{F8616255-1945-4731-BD7A-2F1924A95E33}" srcId="{7C0F0391-E33E-47C4-B055-36BE8CAB38C1}" destId="{07A3E9CE-2625-4196-A2A3-0CCAC8F5B608}" srcOrd="0" destOrd="0" parTransId="{30065A4C-8A7B-47B2-986A-8AB7763A638B}" sibTransId="{768E32F4-71FE-4FBF-A004-DB95C34870F7}"/>
    <dgm:cxn modelId="{9F157ACC-C751-4AD2-8A3F-0A3FA089556A}" type="presOf" srcId="{F1BDA145-5C3C-400F-AF0D-2157ADEB20D4}" destId="{ACAEDD85-EBCF-44A9-92AA-4D4374CE3F7B}" srcOrd="0" destOrd="0" presId="urn:microsoft.com/office/officeart/2005/8/layout/process5"/>
    <dgm:cxn modelId="{636DDDA6-6FA8-4298-B6DF-4E0229803C29}" type="presOf" srcId="{768E32F4-71FE-4FBF-A004-DB95C34870F7}" destId="{82EEADD9-EC51-48E3-AE5B-AF0FDCF1FCC4}" srcOrd="1" destOrd="0" presId="urn:microsoft.com/office/officeart/2005/8/layout/process5"/>
    <dgm:cxn modelId="{5CAEEAFE-8178-4CFF-A533-FADF3CC1FAB8}" type="presOf" srcId="{768E32F4-71FE-4FBF-A004-DB95C34870F7}" destId="{FDB44385-FCE1-4D04-87ED-A3E0A4A6B6C4}" srcOrd="0" destOrd="0" presId="urn:microsoft.com/office/officeart/2005/8/layout/process5"/>
    <dgm:cxn modelId="{C0443BCB-DA60-4F3E-88B0-9627704B310A}" srcId="{7C0F0391-E33E-47C4-B055-36BE8CAB38C1}" destId="{F1BDA145-5C3C-400F-AF0D-2157ADEB20D4}" srcOrd="2" destOrd="0" parTransId="{89D0D828-21FB-4499-B75C-70CBFE1EF8FA}" sibTransId="{1677DF57-BDAD-44AD-852D-C540A54F0C15}"/>
    <dgm:cxn modelId="{F3F80DC0-5728-40A7-8CD2-BD8910EE4B4C}" type="presParOf" srcId="{682727D1-C5F5-4E80-8642-978C73641711}" destId="{CF05B5A9-D209-4AA7-8CA0-015C031029D5}" srcOrd="0" destOrd="0" presId="urn:microsoft.com/office/officeart/2005/8/layout/process5"/>
    <dgm:cxn modelId="{DE08F78D-1D18-4B1F-8F79-54E3CD5E7151}" type="presParOf" srcId="{682727D1-C5F5-4E80-8642-978C73641711}" destId="{FDB44385-FCE1-4D04-87ED-A3E0A4A6B6C4}" srcOrd="1" destOrd="0" presId="urn:microsoft.com/office/officeart/2005/8/layout/process5"/>
    <dgm:cxn modelId="{A7FDDBB4-2FB3-4894-93E7-3ACD1219862C}" type="presParOf" srcId="{FDB44385-FCE1-4D04-87ED-A3E0A4A6B6C4}" destId="{82EEADD9-EC51-48E3-AE5B-AF0FDCF1FCC4}" srcOrd="0" destOrd="0" presId="urn:microsoft.com/office/officeart/2005/8/layout/process5"/>
    <dgm:cxn modelId="{77342A1D-09A6-4F3A-A85C-18AA0973D0C8}" type="presParOf" srcId="{682727D1-C5F5-4E80-8642-978C73641711}" destId="{2EE66B5F-B584-403D-A08D-3A7042D6FE0B}" srcOrd="2" destOrd="0" presId="urn:microsoft.com/office/officeart/2005/8/layout/process5"/>
    <dgm:cxn modelId="{8F624294-80BE-41F2-8DDB-29E6748FEC26}" type="presParOf" srcId="{682727D1-C5F5-4E80-8642-978C73641711}" destId="{2AF60827-44BE-4107-98DE-25790E26D214}" srcOrd="3" destOrd="0" presId="urn:microsoft.com/office/officeart/2005/8/layout/process5"/>
    <dgm:cxn modelId="{F7EB6039-993C-44FD-BB7B-9C67485F6967}" type="presParOf" srcId="{2AF60827-44BE-4107-98DE-25790E26D214}" destId="{F5256204-52F6-4501-9001-93D8C301B0A6}" srcOrd="0" destOrd="0" presId="urn:microsoft.com/office/officeart/2005/8/layout/process5"/>
    <dgm:cxn modelId="{69BA869D-515E-4520-9C41-FD5A50504118}" type="presParOf" srcId="{682727D1-C5F5-4E80-8642-978C73641711}" destId="{ACAEDD85-EBCF-44A9-92AA-4D4374CE3F7B}" srcOrd="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A62321-EFF8-486D-9398-873FF1904988}" type="doc">
      <dgm:prSet loTypeId="urn:microsoft.com/office/officeart/2005/8/layout/process5" loCatId="process" qsTypeId="urn:microsoft.com/office/officeart/2005/8/quickstyle/simple2" qsCatId="simple" csTypeId="urn:microsoft.com/office/officeart/2005/8/colors/accent0_1" csCatId="mainScheme" phldr="1"/>
      <dgm:spPr/>
    </dgm:pt>
    <dgm:pt modelId="{C51A3FB0-7D7A-4DCD-AF02-BBF22DD09A48}">
      <dgm:prSet phldrT="[Text]" custT="1"/>
      <dgm:spPr/>
      <dgm:t>
        <a:bodyPr/>
        <a:lstStyle/>
        <a:p>
          <a:r>
            <a:rPr lang="en-US" sz="2500" dirty="0" smtClean="0"/>
            <a:t>Cook</a:t>
          </a:r>
          <a:endParaRPr lang="en-US" sz="2500" dirty="0"/>
        </a:p>
      </dgm:t>
    </dgm:pt>
    <dgm:pt modelId="{D168B0C7-AE9D-40B1-B34D-3B5C2828664E}" type="parTrans" cxnId="{86DE0E9F-0359-46D7-BB5C-53252E29D250}">
      <dgm:prSet/>
      <dgm:spPr/>
      <dgm:t>
        <a:bodyPr/>
        <a:lstStyle/>
        <a:p>
          <a:endParaRPr lang="en-US"/>
        </a:p>
      </dgm:t>
    </dgm:pt>
    <dgm:pt modelId="{1431AF18-A6D0-407F-94B2-670D92EF7DDF}" type="sibTrans" cxnId="{86DE0E9F-0359-46D7-BB5C-53252E29D250}">
      <dgm:prSet/>
      <dgm:spPr/>
      <dgm:t>
        <a:bodyPr/>
        <a:lstStyle/>
        <a:p>
          <a:endParaRPr lang="en-US"/>
        </a:p>
      </dgm:t>
    </dgm:pt>
    <dgm:pt modelId="{7CB1D420-D6CA-4CE2-8D42-C5DF3D632E7F}">
      <dgm:prSet phldrT="[Text]" custT="1"/>
      <dgm:spPr/>
      <dgm:t>
        <a:bodyPr/>
        <a:lstStyle/>
        <a:p>
          <a:r>
            <a:rPr lang="en-US" sz="2500" dirty="0" smtClean="0"/>
            <a:t>Update</a:t>
          </a:r>
          <a:endParaRPr lang="en-US" sz="2500" dirty="0"/>
        </a:p>
      </dgm:t>
    </dgm:pt>
    <dgm:pt modelId="{B8F27A4C-9372-43AC-B29E-7E03A2442E06}" type="parTrans" cxnId="{64CA44E7-5DEB-4A08-94BB-5B5B02E0735D}">
      <dgm:prSet/>
      <dgm:spPr/>
      <dgm:t>
        <a:bodyPr/>
        <a:lstStyle/>
        <a:p>
          <a:endParaRPr lang="en-US"/>
        </a:p>
      </dgm:t>
    </dgm:pt>
    <dgm:pt modelId="{D5232ACF-E774-481A-87B9-C2F10BFB922D}" type="sibTrans" cxnId="{64CA44E7-5DEB-4A08-94BB-5B5B02E0735D}">
      <dgm:prSet/>
      <dgm:spPr/>
      <dgm:t>
        <a:bodyPr/>
        <a:lstStyle/>
        <a:p>
          <a:endParaRPr lang="en-US"/>
        </a:p>
      </dgm:t>
    </dgm:pt>
    <dgm:pt modelId="{25CBD1A2-2DFA-4F12-B4BD-F078159CC437}">
      <dgm:prSet phldrT="[Text]" custT="1"/>
      <dgm:spPr/>
      <dgm:t>
        <a:bodyPr/>
        <a:lstStyle/>
        <a:p>
          <a:r>
            <a:rPr lang="en-US" sz="2500" dirty="0" smtClean="0"/>
            <a:t>Sale</a:t>
          </a:r>
          <a:endParaRPr lang="en-US" sz="2500" dirty="0"/>
        </a:p>
      </dgm:t>
    </dgm:pt>
    <dgm:pt modelId="{B0A0F532-CF9C-4C84-B8FA-B92B1B8DFFAC}" type="parTrans" cxnId="{6DB71175-08BE-44BC-8555-379917E83CDB}">
      <dgm:prSet/>
      <dgm:spPr/>
      <dgm:t>
        <a:bodyPr/>
        <a:lstStyle/>
        <a:p>
          <a:endParaRPr lang="en-US"/>
        </a:p>
      </dgm:t>
    </dgm:pt>
    <dgm:pt modelId="{10B5F6BE-AF7B-42F5-86FB-0E966E54AF20}" type="sibTrans" cxnId="{6DB71175-08BE-44BC-8555-379917E83CDB}">
      <dgm:prSet/>
      <dgm:spPr/>
      <dgm:t>
        <a:bodyPr/>
        <a:lstStyle/>
        <a:p>
          <a:endParaRPr lang="en-US"/>
        </a:p>
      </dgm:t>
    </dgm:pt>
    <dgm:pt modelId="{DBC44638-8396-4563-9917-6363519F4C34}" type="pres">
      <dgm:prSet presAssocID="{0FA62321-EFF8-486D-9398-873FF1904988}" presName="diagram" presStyleCnt="0">
        <dgm:presLayoutVars>
          <dgm:dir/>
          <dgm:resizeHandles val="exact"/>
        </dgm:presLayoutVars>
      </dgm:prSet>
      <dgm:spPr/>
    </dgm:pt>
    <dgm:pt modelId="{0DFFD8EF-B75F-4215-B2EF-E93ADDAA178F}" type="pres">
      <dgm:prSet presAssocID="{C51A3FB0-7D7A-4DCD-AF02-BBF22DD09A48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BBE22C-241D-4929-A974-7C1FE1AAA675}" type="pres">
      <dgm:prSet presAssocID="{1431AF18-A6D0-407F-94B2-670D92EF7DDF}" presName="sibTrans" presStyleLbl="sibTrans2D1" presStyleIdx="0" presStyleCnt="2"/>
      <dgm:spPr/>
      <dgm:t>
        <a:bodyPr/>
        <a:lstStyle/>
        <a:p>
          <a:endParaRPr lang="en-US"/>
        </a:p>
      </dgm:t>
    </dgm:pt>
    <dgm:pt modelId="{A32A1D9D-AC59-4ED4-B596-904B78DB7F1E}" type="pres">
      <dgm:prSet presAssocID="{1431AF18-A6D0-407F-94B2-670D92EF7DDF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6D018627-6D9D-4A63-B148-74B331136BF8}" type="pres">
      <dgm:prSet presAssocID="{7CB1D420-D6CA-4CE2-8D42-C5DF3D632E7F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4821B1-1A89-42CE-8FA4-6E78C8DB8971}" type="pres">
      <dgm:prSet presAssocID="{D5232ACF-E774-481A-87B9-C2F10BFB922D}" presName="sibTrans" presStyleLbl="sibTrans2D1" presStyleIdx="1" presStyleCnt="2"/>
      <dgm:spPr/>
      <dgm:t>
        <a:bodyPr/>
        <a:lstStyle/>
        <a:p>
          <a:endParaRPr lang="en-US"/>
        </a:p>
      </dgm:t>
    </dgm:pt>
    <dgm:pt modelId="{C8A2CB23-44EE-48B0-A346-F951282D5451}" type="pres">
      <dgm:prSet presAssocID="{D5232ACF-E774-481A-87B9-C2F10BFB922D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C442B2E7-E4B4-4AB2-8946-712F00450F07}" type="pres">
      <dgm:prSet presAssocID="{25CBD1A2-2DFA-4F12-B4BD-F078159CC437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BA1537E-A08E-466D-949A-62102F669B36}" type="presOf" srcId="{D5232ACF-E774-481A-87B9-C2F10BFB922D}" destId="{624821B1-1A89-42CE-8FA4-6E78C8DB8971}" srcOrd="0" destOrd="0" presId="urn:microsoft.com/office/officeart/2005/8/layout/process5"/>
    <dgm:cxn modelId="{64CA44E7-5DEB-4A08-94BB-5B5B02E0735D}" srcId="{0FA62321-EFF8-486D-9398-873FF1904988}" destId="{7CB1D420-D6CA-4CE2-8D42-C5DF3D632E7F}" srcOrd="1" destOrd="0" parTransId="{B8F27A4C-9372-43AC-B29E-7E03A2442E06}" sibTransId="{D5232ACF-E774-481A-87B9-C2F10BFB922D}"/>
    <dgm:cxn modelId="{A7E474C8-100D-4A47-A3C5-A931BD745922}" type="presOf" srcId="{25CBD1A2-2DFA-4F12-B4BD-F078159CC437}" destId="{C442B2E7-E4B4-4AB2-8946-712F00450F07}" srcOrd="0" destOrd="0" presId="urn:microsoft.com/office/officeart/2005/8/layout/process5"/>
    <dgm:cxn modelId="{35C52574-A9B9-4277-AB21-BE7E4342E9FE}" type="presOf" srcId="{1431AF18-A6D0-407F-94B2-670D92EF7DDF}" destId="{A32A1D9D-AC59-4ED4-B596-904B78DB7F1E}" srcOrd="1" destOrd="0" presId="urn:microsoft.com/office/officeart/2005/8/layout/process5"/>
    <dgm:cxn modelId="{0D4094CE-64BE-4BC3-AF95-D5BE367259D7}" type="presOf" srcId="{C51A3FB0-7D7A-4DCD-AF02-BBF22DD09A48}" destId="{0DFFD8EF-B75F-4215-B2EF-E93ADDAA178F}" srcOrd="0" destOrd="0" presId="urn:microsoft.com/office/officeart/2005/8/layout/process5"/>
    <dgm:cxn modelId="{336830C3-6798-407B-8B0A-45234EDF4312}" type="presOf" srcId="{7CB1D420-D6CA-4CE2-8D42-C5DF3D632E7F}" destId="{6D018627-6D9D-4A63-B148-74B331136BF8}" srcOrd="0" destOrd="0" presId="urn:microsoft.com/office/officeart/2005/8/layout/process5"/>
    <dgm:cxn modelId="{6DB71175-08BE-44BC-8555-379917E83CDB}" srcId="{0FA62321-EFF8-486D-9398-873FF1904988}" destId="{25CBD1A2-2DFA-4F12-B4BD-F078159CC437}" srcOrd="2" destOrd="0" parTransId="{B0A0F532-CF9C-4C84-B8FA-B92B1B8DFFAC}" sibTransId="{10B5F6BE-AF7B-42F5-86FB-0E966E54AF20}"/>
    <dgm:cxn modelId="{D30D9F5C-2AC8-4E4F-B901-C10BAF7FC379}" type="presOf" srcId="{1431AF18-A6D0-407F-94B2-670D92EF7DDF}" destId="{62BBE22C-241D-4929-A974-7C1FE1AAA675}" srcOrd="0" destOrd="0" presId="urn:microsoft.com/office/officeart/2005/8/layout/process5"/>
    <dgm:cxn modelId="{86DE0E9F-0359-46D7-BB5C-53252E29D250}" srcId="{0FA62321-EFF8-486D-9398-873FF1904988}" destId="{C51A3FB0-7D7A-4DCD-AF02-BBF22DD09A48}" srcOrd="0" destOrd="0" parTransId="{D168B0C7-AE9D-40B1-B34D-3B5C2828664E}" sibTransId="{1431AF18-A6D0-407F-94B2-670D92EF7DDF}"/>
    <dgm:cxn modelId="{1553A2C8-06E3-42B5-93C0-2A06299234F9}" type="presOf" srcId="{0FA62321-EFF8-486D-9398-873FF1904988}" destId="{DBC44638-8396-4563-9917-6363519F4C34}" srcOrd="0" destOrd="0" presId="urn:microsoft.com/office/officeart/2005/8/layout/process5"/>
    <dgm:cxn modelId="{5629DC11-D305-4D1B-A6C1-92EB9B04D52C}" type="presOf" srcId="{D5232ACF-E774-481A-87B9-C2F10BFB922D}" destId="{C8A2CB23-44EE-48B0-A346-F951282D5451}" srcOrd="1" destOrd="0" presId="urn:microsoft.com/office/officeart/2005/8/layout/process5"/>
    <dgm:cxn modelId="{C0A99D81-0ADB-467D-93C4-B698D84841C3}" type="presParOf" srcId="{DBC44638-8396-4563-9917-6363519F4C34}" destId="{0DFFD8EF-B75F-4215-B2EF-E93ADDAA178F}" srcOrd="0" destOrd="0" presId="urn:microsoft.com/office/officeart/2005/8/layout/process5"/>
    <dgm:cxn modelId="{B6D3E1C6-478D-4763-A5D7-11D4DD257628}" type="presParOf" srcId="{DBC44638-8396-4563-9917-6363519F4C34}" destId="{62BBE22C-241D-4929-A974-7C1FE1AAA675}" srcOrd="1" destOrd="0" presId="urn:microsoft.com/office/officeart/2005/8/layout/process5"/>
    <dgm:cxn modelId="{6AD7CF3A-2672-4D7E-B284-C3727725F691}" type="presParOf" srcId="{62BBE22C-241D-4929-A974-7C1FE1AAA675}" destId="{A32A1D9D-AC59-4ED4-B596-904B78DB7F1E}" srcOrd="0" destOrd="0" presId="urn:microsoft.com/office/officeart/2005/8/layout/process5"/>
    <dgm:cxn modelId="{66D37023-019B-4972-A3CB-ABC41C292D8A}" type="presParOf" srcId="{DBC44638-8396-4563-9917-6363519F4C34}" destId="{6D018627-6D9D-4A63-B148-74B331136BF8}" srcOrd="2" destOrd="0" presId="urn:microsoft.com/office/officeart/2005/8/layout/process5"/>
    <dgm:cxn modelId="{14E77602-6EC9-493C-BD74-ECE3893DA178}" type="presParOf" srcId="{DBC44638-8396-4563-9917-6363519F4C34}" destId="{624821B1-1A89-42CE-8FA4-6E78C8DB8971}" srcOrd="3" destOrd="0" presId="urn:microsoft.com/office/officeart/2005/8/layout/process5"/>
    <dgm:cxn modelId="{00026F1E-FD8B-4AA6-A681-8048E43458F2}" type="presParOf" srcId="{624821B1-1A89-42CE-8FA4-6E78C8DB8971}" destId="{C8A2CB23-44EE-48B0-A346-F951282D5451}" srcOrd="0" destOrd="0" presId="urn:microsoft.com/office/officeart/2005/8/layout/process5"/>
    <dgm:cxn modelId="{A82AE74D-8D6F-4F49-92E9-6F4C7D183BC5}" type="presParOf" srcId="{DBC44638-8396-4563-9917-6363519F4C34}" destId="{C442B2E7-E4B4-4AB2-8946-712F00450F07}" srcOrd="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0F675A-2727-40A7-B51B-B08B0DA8241E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53C6C24D-E47D-4F3E-BF7F-9C87ADFE0F62}">
      <dgm:prSet phldrT="[Text]"/>
      <dgm:spPr/>
      <dgm:t>
        <a:bodyPr/>
        <a:lstStyle/>
        <a:p>
          <a:r>
            <a:rPr lang="en-US" dirty="0" smtClean="0"/>
            <a:t>Start with UB Students(Pilot Phase)</a:t>
          </a:r>
          <a:endParaRPr lang="en-US" dirty="0"/>
        </a:p>
      </dgm:t>
    </dgm:pt>
    <dgm:pt modelId="{F7457685-AAE1-458E-A47E-5E9FEBB991B6}" type="parTrans" cxnId="{08DE662C-CA1F-4114-9B58-4F31C8547334}">
      <dgm:prSet/>
      <dgm:spPr/>
      <dgm:t>
        <a:bodyPr/>
        <a:lstStyle/>
        <a:p>
          <a:endParaRPr lang="en-US"/>
        </a:p>
      </dgm:t>
    </dgm:pt>
    <dgm:pt modelId="{3D02CF56-41E9-42C5-A4A3-05008619AAB2}" type="sibTrans" cxnId="{08DE662C-CA1F-4114-9B58-4F31C8547334}">
      <dgm:prSet/>
      <dgm:spPr/>
      <dgm:t>
        <a:bodyPr/>
        <a:lstStyle/>
        <a:p>
          <a:endParaRPr lang="en-US"/>
        </a:p>
      </dgm:t>
    </dgm:pt>
    <dgm:pt modelId="{0B994650-8C9D-4727-8B5B-62DA985BF2D0}">
      <dgm:prSet phldrT="[Text]"/>
      <dgm:spPr/>
      <dgm:t>
        <a:bodyPr/>
        <a:lstStyle/>
        <a:p>
          <a:r>
            <a:rPr lang="en-US" dirty="0" smtClean="0"/>
            <a:t>Expand Operating area to Buffalo</a:t>
          </a:r>
          <a:endParaRPr lang="en-US" dirty="0"/>
        </a:p>
      </dgm:t>
    </dgm:pt>
    <dgm:pt modelId="{B21DDCD4-1C77-4425-B960-014477FC1225}" type="parTrans" cxnId="{4170ABFE-C724-47D5-A22C-D25E09F06D7F}">
      <dgm:prSet/>
      <dgm:spPr/>
      <dgm:t>
        <a:bodyPr/>
        <a:lstStyle/>
        <a:p>
          <a:endParaRPr lang="en-US"/>
        </a:p>
      </dgm:t>
    </dgm:pt>
    <dgm:pt modelId="{6DD12F54-D77C-4E1A-9B27-935F96F845E1}" type="sibTrans" cxnId="{4170ABFE-C724-47D5-A22C-D25E09F06D7F}">
      <dgm:prSet/>
      <dgm:spPr/>
      <dgm:t>
        <a:bodyPr/>
        <a:lstStyle/>
        <a:p>
          <a:endParaRPr lang="en-US"/>
        </a:p>
      </dgm:t>
    </dgm:pt>
    <dgm:pt modelId="{AB75D023-9D40-4232-BD5D-D55E020B3C2C}">
      <dgm:prSet phldrT="[Text]"/>
      <dgm:spPr/>
      <dgm:t>
        <a:bodyPr/>
        <a:lstStyle/>
        <a:p>
          <a:r>
            <a:rPr lang="en-US" dirty="0" smtClean="0"/>
            <a:t>Expand Beyond Buffalo</a:t>
          </a:r>
          <a:endParaRPr lang="en-US" dirty="0"/>
        </a:p>
      </dgm:t>
    </dgm:pt>
    <dgm:pt modelId="{EE5D713C-422B-4FF6-8409-BFCD1B231BAF}" type="parTrans" cxnId="{A4BAC96C-2EDE-4A3C-8CE5-1FB1ABA7951D}">
      <dgm:prSet/>
      <dgm:spPr/>
      <dgm:t>
        <a:bodyPr/>
        <a:lstStyle/>
        <a:p>
          <a:endParaRPr lang="en-US"/>
        </a:p>
      </dgm:t>
    </dgm:pt>
    <dgm:pt modelId="{34A6CA06-D2BE-45EB-B6B1-634D0DCA8F61}" type="sibTrans" cxnId="{A4BAC96C-2EDE-4A3C-8CE5-1FB1ABA7951D}">
      <dgm:prSet/>
      <dgm:spPr/>
      <dgm:t>
        <a:bodyPr/>
        <a:lstStyle/>
        <a:p>
          <a:endParaRPr lang="en-US"/>
        </a:p>
      </dgm:t>
    </dgm:pt>
    <dgm:pt modelId="{7BE79D95-D7FB-41B5-B4AD-C21E0D3DD248}" type="pres">
      <dgm:prSet presAssocID="{850F675A-2727-40A7-B51B-B08B0DA8241E}" presName="arrowDiagram" presStyleCnt="0">
        <dgm:presLayoutVars>
          <dgm:chMax val="5"/>
          <dgm:dir/>
          <dgm:resizeHandles val="exact"/>
        </dgm:presLayoutVars>
      </dgm:prSet>
      <dgm:spPr/>
    </dgm:pt>
    <dgm:pt modelId="{B498C6EC-14AA-453D-B002-54F53774A81B}" type="pres">
      <dgm:prSet presAssocID="{850F675A-2727-40A7-B51B-B08B0DA8241E}" presName="arrow" presStyleLbl="bgShp" presStyleIdx="0" presStyleCnt="1"/>
      <dgm:spPr/>
    </dgm:pt>
    <dgm:pt modelId="{1DDAD14D-CD4A-413F-9430-5FB6376C0949}" type="pres">
      <dgm:prSet presAssocID="{850F675A-2727-40A7-B51B-B08B0DA8241E}" presName="arrowDiagram3" presStyleCnt="0"/>
      <dgm:spPr/>
    </dgm:pt>
    <dgm:pt modelId="{023AA1B6-574A-4A2A-AB37-36615097D32D}" type="pres">
      <dgm:prSet presAssocID="{53C6C24D-E47D-4F3E-BF7F-9C87ADFE0F62}" presName="bullet3a" presStyleLbl="node1" presStyleIdx="0" presStyleCnt="3"/>
      <dgm:spPr/>
    </dgm:pt>
    <dgm:pt modelId="{3071C100-B150-4B8A-A983-7DC02470B67A}" type="pres">
      <dgm:prSet presAssocID="{53C6C24D-E47D-4F3E-BF7F-9C87ADFE0F62}" presName="textBox3a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B0DB1E-D238-45DF-B49A-E1AF5F6205D3}" type="pres">
      <dgm:prSet presAssocID="{0B994650-8C9D-4727-8B5B-62DA985BF2D0}" presName="bullet3b" presStyleLbl="node1" presStyleIdx="1" presStyleCnt="3"/>
      <dgm:spPr/>
    </dgm:pt>
    <dgm:pt modelId="{F1C0D77B-F0AF-497C-A30A-00E31A93D465}" type="pres">
      <dgm:prSet presAssocID="{0B994650-8C9D-4727-8B5B-62DA985BF2D0}" presName="textBox3b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7AE8C5-F1A8-4B77-B246-CEA5C67565B3}" type="pres">
      <dgm:prSet presAssocID="{AB75D023-9D40-4232-BD5D-D55E020B3C2C}" presName="bullet3c" presStyleLbl="node1" presStyleIdx="2" presStyleCnt="3"/>
      <dgm:spPr/>
    </dgm:pt>
    <dgm:pt modelId="{07FB0A26-8F98-4518-9D9A-94080BDF86B9}" type="pres">
      <dgm:prSet presAssocID="{AB75D023-9D40-4232-BD5D-D55E020B3C2C}" presName="textBox3c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4BAC96C-2EDE-4A3C-8CE5-1FB1ABA7951D}" srcId="{850F675A-2727-40A7-B51B-B08B0DA8241E}" destId="{AB75D023-9D40-4232-BD5D-D55E020B3C2C}" srcOrd="2" destOrd="0" parTransId="{EE5D713C-422B-4FF6-8409-BFCD1B231BAF}" sibTransId="{34A6CA06-D2BE-45EB-B6B1-634D0DCA8F61}"/>
    <dgm:cxn modelId="{2FF15040-783A-44B6-935D-410D9442663E}" type="presOf" srcId="{AB75D023-9D40-4232-BD5D-D55E020B3C2C}" destId="{07FB0A26-8F98-4518-9D9A-94080BDF86B9}" srcOrd="0" destOrd="0" presId="urn:microsoft.com/office/officeart/2005/8/layout/arrow2"/>
    <dgm:cxn modelId="{06FB4E85-80E0-4E9B-872E-4A0AC6BDFA28}" type="presOf" srcId="{850F675A-2727-40A7-B51B-B08B0DA8241E}" destId="{7BE79D95-D7FB-41B5-B4AD-C21E0D3DD248}" srcOrd="0" destOrd="0" presId="urn:microsoft.com/office/officeart/2005/8/layout/arrow2"/>
    <dgm:cxn modelId="{4170ABFE-C724-47D5-A22C-D25E09F06D7F}" srcId="{850F675A-2727-40A7-B51B-B08B0DA8241E}" destId="{0B994650-8C9D-4727-8B5B-62DA985BF2D0}" srcOrd="1" destOrd="0" parTransId="{B21DDCD4-1C77-4425-B960-014477FC1225}" sibTransId="{6DD12F54-D77C-4E1A-9B27-935F96F845E1}"/>
    <dgm:cxn modelId="{F5E0B63A-DC9C-436E-B76D-5E937ECC8167}" type="presOf" srcId="{53C6C24D-E47D-4F3E-BF7F-9C87ADFE0F62}" destId="{3071C100-B150-4B8A-A983-7DC02470B67A}" srcOrd="0" destOrd="0" presId="urn:microsoft.com/office/officeart/2005/8/layout/arrow2"/>
    <dgm:cxn modelId="{08DE662C-CA1F-4114-9B58-4F31C8547334}" srcId="{850F675A-2727-40A7-B51B-B08B0DA8241E}" destId="{53C6C24D-E47D-4F3E-BF7F-9C87ADFE0F62}" srcOrd="0" destOrd="0" parTransId="{F7457685-AAE1-458E-A47E-5E9FEBB991B6}" sibTransId="{3D02CF56-41E9-42C5-A4A3-05008619AAB2}"/>
    <dgm:cxn modelId="{CA7B6848-35AD-4BF7-9BDF-FE9691FC1CBC}" type="presOf" srcId="{0B994650-8C9D-4727-8B5B-62DA985BF2D0}" destId="{F1C0D77B-F0AF-497C-A30A-00E31A93D465}" srcOrd="0" destOrd="0" presId="urn:microsoft.com/office/officeart/2005/8/layout/arrow2"/>
    <dgm:cxn modelId="{E49B4C05-F911-4344-986B-DDBD8D659D96}" type="presParOf" srcId="{7BE79D95-D7FB-41B5-B4AD-C21E0D3DD248}" destId="{B498C6EC-14AA-453D-B002-54F53774A81B}" srcOrd="0" destOrd="0" presId="urn:microsoft.com/office/officeart/2005/8/layout/arrow2"/>
    <dgm:cxn modelId="{8BF757F0-9E83-4DB5-86F5-742745B333F3}" type="presParOf" srcId="{7BE79D95-D7FB-41B5-B4AD-C21E0D3DD248}" destId="{1DDAD14D-CD4A-413F-9430-5FB6376C0949}" srcOrd="1" destOrd="0" presId="urn:microsoft.com/office/officeart/2005/8/layout/arrow2"/>
    <dgm:cxn modelId="{31F009B6-5104-4153-A523-2C778D3873D5}" type="presParOf" srcId="{1DDAD14D-CD4A-413F-9430-5FB6376C0949}" destId="{023AA1B6-574A-4A2A-AB37-36615097D32D}" srcOrd="0" destOrd="0" presId="urn:microsoft.com/office/officeart/2005/8/layout/arrow2"/>
    <dgm:cxn modelId="{FBCD6E69-28C2-408A-88F9-AFA3F0BAF2BD}" type="presParOf" srcId="{1DDAD14D-CD4A-413F-9430-5FB6376C0949}" destId="{3071C100-B150-4B8A-A983-7DC02470B67A}" srcOrd="1" destOrd="0" presId="urn:microsoft.com/office/officeart/2005/8/layout/arrow2"/>
    <dgm:cxn modelId="{E3B497EA-C3CB-4A0C-8549-0EB7DEF28A12}" type="presParOf" srcId="{1DDAD14D-CD4A-413F-9430-5FB6376C0949}" destId="{A1B0DB1E-D238-45DF-B49A-E1AF5F6205D3}" srcOrd="2" destOrd="0" presId="urn:microsoft.com/office/officeart/2005/8/layout/arrow2"/>
    <dgm:cxn modelId="{6D4BD0A6-B64A-4994-BB77-029870050ED5}" type="presParOf" srcId="{1DDAD14D-CD4A-413F-9430-5FB6376C0949}" destId="{F1C0D77B-F0AF-497C-A30A-00E31A93D465}" srcOrd="3" destOrd="0" presId="urn:microsoft.com/office/officeart/2005/8/layout/arrow2"/>
    <dgm:cxn modelId="{F880AD60-3850-4B74-8413-ADB9D5AD4495}" type="presParOf" srcId="{1DDAD14D-CD4A-413F-9430-5FB6376C0949}" destId="{247AE8C5-F1A8-4B77-B246-CEA5C67565B3}" srcOrd="4" destOrd="0" presId="urn:microsoft.com/office/officeart/2005/8/layout/arrow2"/>
    <dgm:cxn modelId="{E3C02DB2-E1C4-4F03-BBB2-1C2038578619}" type="presParOf" srcId="{1DDAD14D-CD4A-413F-9430-5FB6376C0949}" destId="{07FB0A26-8F98-4518-9D9A-94080BDF86B9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05B5A9-D209-4AA7-8CA0-015C031029D5}">
      <dsp:nvSpPr>
        <dsp:cNvPr id="0" name=""/>
        <dsp:cNvSpPr/>
      </dsp:nvSpPr>
      <dsp:spPr>
        <a:xfrm>
          <a:off x="7143" y="637910"/>
          <a:ext cx="2135187" cy="12811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Choose (Resto or Chef)</a:t>
          </a:r>
          <a:endParaRPr lang="en-US" sz="2500" kern="1200" dirty="0"/>
        </a:p>
      </dsp:txBody>
      <dsp:txXfrm>
        <a:off x="44665" y="675432"/>
        <a:ext cx="2060143" cy="1206068"/>
      </dsp:txXfrm>
    </dsp:sp>
    <dsp:sp modelId="{FDB44385-FCE1-4D04-87ED-A3E0A4A6B6C4}">
      <dsp:nvSpPr>
        <dsp:cNvPr id="0" name=""/>
        <dsp:cNvSpPr/>
      </dsp:nvSpPr>
      <dsp:spPr>
        <a:xfrm>
          <a:off x="2330227" y="1013703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/>
        </a:p>
      </dsp:txBody>
      <dsp:txXfrm>
        <a:off x="2330227" y="1119608"/>
        <a:ext cx="316861" cy="317716"/>
      </dsp:txXfrm>
    </dsp:sp>
    <dsp:sp modelId="{2EE66B5F-B584-403D-A08D-3A7042D6FE0B}">
      <dsp:nvSpPr>
        <dsp:cNvPr id="0" name=""/>
        <dsp:cNvSpPr/>
      </dsp:nvSpPr>
      <dsp:spPr>
        <a:xfrm>
          <a:off x="2996406" y="637910"/>
          <a:ext cx="2135187" cy="12811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Order</a:t>
          </a:r>
          <a:endParaRPr lang="en-US" sz="2500" kern="1200" dirty="0"/>
        </a:p>
      </dsp:txBody>
      <dsp:txXfrm>
        <a:off x="3033928" y="675432"/>
        <a:ext cx="2060143" cy="1206068"/>
      </dsp:txXfrm>
    </dsp:sp>
    <dsp:sp modelId="{2AF60827-44BE-4107-98DE-25790E26D214}">
      <dsp:nvSpPr>
        <dsp:cNvPr id="0" name=""/>
        <dsp:cNvSpPr/>
      </dsp:nvSpPr>
      <dsp:spPr>
        <a:xfrm>
          <a:off x="5319490" y="1013703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/>
        </a:p>
      </dsp:txBody>
      <dsp:txXfrm>
        <a:off x="5319490" y="1119608"/>
        <a:ext cx="316861" cy="317716"/>
      </dsp:txXfrm>
    </dsp:sp>
    <dsp:sp modelId="{ACAEDD85-EBCF-44A9-92AA-4D4374CE3F7B}">
      <dsp:nvSpPr>
        <dsp:cNvPr id="0" name=""/>
        <dsp:cNvSpPr/>
      </dsp:nvSpPr>
      <dsp:spPr>
        <a:xfrm>
          <a:off x="5985668" y="637910"/>
          <a:ext cx="2135187" cy="12811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Eat</a:t>
          </a:r>
          <a:endParaRPr lang="en-US" sz="2500" kern="1200" dirty="0"/>
        </a:p>
      </dsp:txBody>
      <dsp:txXfrm>
        <a:off x="6023190" y="675432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FFD8EF-B75F-4215-B2EF-E93ADDAA178F}">
      <dsp:nvSpPr>
        <dsp:cNvPr id="0" name=""/>
        <dsp:cNvSpPr/>
      </dsp:nvSpPr>
      <dsp:spPr>
        <a:xfrm>
          <a:off x="7143" y="1018910"/>
          <a:ext cx="2135187" cy="12811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Cook</a:t>
          </a:r>
          <a:endParaRPr lang="en-US" sz="2500" kern="1200" dirty="0"/>
        </a:p>
      </dsp:txBody>
      <dsp:txXfrm>
        <a:off x="44665" y="1056432"/>
        <a:ext cx="2060143" cy="1206068"/>
      </dsp:txXfrm>
    </dsp:sp>
    <dsp:sp modelId="{62BBE22C-241D-4929-A974-7C1FE1AAA675}">
      <dsp:nvSpPr>
        <dsp:cNvPr id="0" name=""/>
        <dsp:cNvSpPr/>
      </dsp:nvSpPr>
      <dsp:spPr>
        <a:xfrm>
          <a:off x="2330227" y="1394703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2330227" y="1500608"/>
        <a:ext cx="316861" cy="317716"/>
      </dsp:txXfrm>
    </dsp:sp>
    <dsp:sp modelId="{6D018627-6D9D-4A63-B148-74B331136BF8}">
      <dsp:nvSpPr>
        <dsp:cNvPr id="0" name=""/>
        <dsp:cNvSpPr/>
      </dsp:nvSpPr>
      <dsp:spPr>
        <a:xfrm>
          <a:off x="2996406" y="1018910"/>
          <a:ext cx="2135187" cy="12811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Update</a:t>
          </a:r>
          <a:endParaRPr lang="en-US" sz="2500" kern="1200" dirty="0"/>
        </a:p>
      </dsp:txBody>
      <dsp:txXfrm>
        <a:off x="3033928" y="1056432"/>
        <a:ext cx="2060143" cy="1206068"/>
      </dsp:txXfrm>
    </dsp:sp>
    <dsp:sp modelId="{624821B1-1A89-42CE-8FA4-6E78C8DB8971}">
      <dsp:nvSpPr>
        <dsp:cNvPr id="0" name=""/>
        <dsp:cNvSpPr/>
      </dsp:nvSpPr>
      <dsp:spPr>
        <a:xfrm>
          <a:off x="5319490" y="1394703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5319490" y="1500608"/>
        <a:ext cx="316861" cy="317716"/>
      </dsp:txXfrm>
    </dsp:sp>
    <dsp:sp modelId="{C442B2E7-E4B4-4AB2-8946-712F00450F07}">
      <dsp:nvSpPr>
        <dsp:cNvPr id="0" name=""/>
        <dsp:cNvSpPr/>
      </dsp:nvSpPr>
      <dsp:spPr>
        <a:xfrm>
          <a:off x="5985668" y="1018910"/>
          <a:ext cx="2135187" cy="12811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Sale</a:t>
          </a:r>
          <a:endParaRPr lang="en-US" sz="2500" kern="1200" dirty="0"/>
        </a:p>
      </dsp:txBody>
      <dsp:txXfrm>
        <a:off x="6023190" y="1056432"/>
        <a:ext cx="2060143" cy="1206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98C6EC-14AA-453D-B002-54F53774A81B}">
      <dsp:nvSpPr>
        <dsp:cNvPr id="0" name=""/>
        <dsp:cNvSpPr/>
      </dsp:nvSpPr>
      <dsp:spPr>
        <a:xfrm>
          <a:off x="0" y="169333"/>
          <a:ext cx="8128000" cy="5079999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3AA1B6-574A-4A2A-AB37-36615097D32D}">
      <dsp:nvSpPr>
        <dsp:cNvPr id="0" name=""/>
        <dsp:cNvSpPr/>
      </dsp:nvSpPr>
      <dsp:spPr>
        <a:xfrm>
          <a:off x="1032256" y="3675549"/>
          <a:ext cx="211328" cy="2113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71C100-B150-4B8A-A983-7DC02470B67A}">
      <dsp:nvSpPr>
        <dsp:cNvPr id="0" name=""/>
        <dsp:cNvSpPr/>
      </dsp:nvSpPr>
      <dsp:spPr>
        <a:xfrm>
          <a:off x="1137920" y="3781213"/>
          <a:ext cx="1893824" cy="1468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978" tIns="0" rIns="0" bIns="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Start with UB Students(Pilot Phase)</a:t>
          </a:r>
          <a:endParaRPr lang="en-US" sz="2400" kern="1200" dirty="0"/>
        </a:p>
      </dsp:txBody>
      <dsp:txXfrm>
        <a:off x="1137920" y="3781213"/>
        <a:ext cx="1893824" cy="1468120"/>
      </dsp:txXfrm>
    </dsp:sp>
    <dsp:sp modelId="{A1B0DB1E-D238-45DF-B49A-E1AF5F6205D3}">
      <dsp:nvSpPr>
        <dsp:cNvPr id="0" name=""/>
        <dsp:cNvSpPr/>
      </dsp:nvSpPr>
      <dsp:spPr>
        <a:xfrm>
          <a:off x="2897632" y="2294805"/>
          <a:ext cx="382016" cy="3820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C0D77B-F0AF-497C-A30A-00E31A93D465}">
      <dsp:nvSpPr>
        <dsp:cNvPr id="0" name=""/>
        <dsp:cNvSpPr/>
      </dsp:nvSpPr>
      <dsp:spPr>
        <a:xfrm>
          <a:off x="3088640" y="2485813"/>
          <a:ext cx="1950720" cy="27635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2422" tIns="0" rIns="0" bIns="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Expand Operating area to Buffalo</a:t>
          </a:r>
          <a:endParaRPr lang="en-US" sz="2400" kern="1200" dirty="0"/>
        </a:p>
      </dsp:txBody>
      <dsp:txXfrm>
        <a:off x="3088640" y="2485813"/>
        <a:ext cx="1950720" cy="2763519"/>
      </dsp:txXfrm>
    </dsp:sp>
    <dsp:sp modelId="{247AE8C5-F1A8-4B77-B246-CEA5C67565B3}">
      <dsp:nvSpPr>
        <dsp:cNvPr id="0" name=""/>
        <dsp:cNvSpPr/>
      </dsp:nvSpPr>
      <dsp:spPr>
        <a:xfrm>
          <a:off x="5140960" y="1454573"/>
          <a:ext cx="528320" cy="5283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FB0A26-8F98-4518-9D9A-94080BDF86B9}">
      <dsp:nvSpPr>
        <dsp:cNvPr id="0" name=""/>
        <dsp:cNvSpPr/>
      </dsp:nvSpPr>
      <dsp:spPr>
        <a:xfrm>
          <a:off x="5405120" y="1718733"/>
          <a:ext cx="1950720" cy="3530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946" tIns="0" rIns="0" bIns="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Expand Beyond Buffalo</a:t>
          </a:r>
          <a:endParaRPr lang="en-US" sz="2400" kern="1200" dirty="0"/>
        </a:p>
      </dsp:txBody>
      <dsp:txXfrm>
        <a:off x="5405120" y="1718733"/>
        <a:ext cx="1950720" cy="35306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8487D7-DCA9-4698-B0B9-1EAF33A011EA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4A6DC5-D0BF-4D9B-9480-2D1538409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19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https://techcrunch.com/2015/05/07/a-secular-shift-to-online-food-ordering/#.bwz6pb:OA8a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4A6DC5-D0BF-4D9B-9480-2D15384096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91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indent="-11430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/>
              <a:t>Income will be generated by charging both the customer and the hotel franchise on per order basis.</a:t>
            </a:r>
          </a:p>
          <a:p>
            <a:pPr marL="228600" lvl="0" indent="-11430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/>
              <a:t>A certain percentage of each order’s price is pre decided as the charge for the services provided by FoodPort.</a:t>
            </a:r>
          </a:p>
          <a:p>
            <a:pPr marL="228600" lvl="0" indent="-11430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Char char="•"/>
            </a:pPr>
            <a:r>
              <a:rPr lang="en-US" sz="1000"/>
              <a:t>80% of this charge is paid by the hotel franchise and rest by the customer.</a:t>
            </a:r>
          </a:p>
          <a:p>
            <a:pPr lvl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endParaRPr sz="1000"/>
          </a:p>
          <a:p>
            <a:pPr lvl="0">
              <a:spcBef>
                <a:spcPts val="0"/>
              </a:spcBef>
              <a:buNone/>
            </a:pPr>
            <a:endParaRPr sz="1000"/>
          </a:p>
        </p:txBody>
      </p:sp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972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380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30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02382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9" name="Shape 29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8994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845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977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939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8425" y="5054951"/>
            <a:ext cx="1933574" cy="180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81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00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3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63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16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163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620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843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225E1-0A0E-45F4-B60B-37D9161942B1}" type="datetimeFigureOut">
              <a:rPr lang="en-US" smtClean="0"/>
              <a:t>5/11/2017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6244B-594D-436C-8073-162F32764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280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aple.com/" TargetMode="External"/><Relationship Id="rId2" Type="http://schemas.openxmlformats.org/officeDocument/2006/relationships/hyperlink" Target="https://www.sprig.com/#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poonrocket.com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6" y="304936"/>
            <a:ext cx="11934824" cy="655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68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727" y="1725468"/>
            <a:ext cx="6338009" cy="4351338"/>
          </a:xfrm>
        </p:spPr>
      </p:pic>
      <p:sp>
        <p:nvSpPr>
          <p:cNvPr id="3" name="Title 1"/>
          <p:cNvSpPr>
            <a:spLocks noGrp="1"/>
          </p:cNvSpPr>
          <p:nvPr>
            <p:ph type="title" idx="4294967295"/>
          </p:nvPr>
        </p:nvSpPr>
        <p:spPr>
          <a:xfrm>
            <a:off x="819150" y="269875"/>
            <a:ext cx="10515600" cy="1325563"/>
          </a:xfrm>
        </p:spPr>
        <p:txBody>
          <a:bodyPr/>
          <a:lstStyle/>
          <a:p>
            <a:r>
              <a:rPr lang="en-US" dirty="0" smtClean="0"/>
              <a:t>Online vs Offline Ordering in near future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11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>
                <a:effectLst/>
              </a:rPr>
              <a:t>Capital Inflows to Food Ordering Space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737" y="2067719"/>
            <a:ext cx="5724525" cy="3867150"/>
          </a:xfrm>
        </p:spPr>
      </p:pic>
    </p:spTree>
    <p:extLst>
      <p:ext uri="{BB962C8B-B14F-4D97-AF65-F5344CB8AC3E}">
        <p14:creationId xmlns:p14="http://schemas.microsoft.com/office/powerpoint/2010/main" val="12472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00150" y="2774950"/>
            <a:ext cx="10515600" cy="1325563"/>
          </a:xfrm>
        </p:spPr>
        <p:txBody>
          <a:bodyPr/>
          <a:lstStyle/>
          <a:p>
            <a:r>
              <a:rPr lang="en-US" dirty="0" smtClean="0"/>
              <a:t>Market is </a:t>
            </a:r>
            <a:r>
              <a:rPr lang="en-US" dirty="0" smtClean="0">
                <a:effectLst/>
              </a:rPr>
              <a:t>competitive but not saturated 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21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035629" y="2727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Industry Analysis and Our Strategy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03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92627" y="1313996"/>
            <a:ext cx="10515600" cy="4351338"/>
          </a:xfrm>
        </p:spPr>
        <p:txBody>
          <a:bodyPr/>
          <a:lstStyle/>
          <a:p>
            <a:r>
              <a:rPr lang="en-US" dirty="0" smtClean="0"/>
              <a:t>Three steps to On demand Food</a:t>
            </a:r>
          </a:p>
          <a:p>
            <a:pPr lvl="1"/>
            <a:r>
              <a:rPr lang="en-US" dirty="0" smtClean="0"/>
              <a:t>Order</a:t>
            </a:r>
          </a:p>
          <a:p>
            <a:pPr lvl="1"/>
            <a:r>
              <a:rPr lang="en-US" dirty="0" smtClean="0"/>
              <a:t>Cook</a:t>
            </a:r>
          </a:p>
          <a:p>
            <a:pPr lvl="1"/>
            <a:r>
              <a:rPr lang="en-US" dirty="0" smtClean="0"/>
              <a:t>Deliver</a:t>
            </a:r>
          </a:p>
          <a:p>
            <a:endParaRPr lang="en-US" dirty="0"/>
          </a:p>
          <a:p>
            <a:r>
              <a:rPr lang="en-US" dirty="0" smtClean="0"/>
              <a:t>Three dimensions in Operations</a:t>
            </a:r>
          </a:p>
          <a:p>
            <a:pPr lvl="1"/>
            <a:r>
              <a:rPr lang="en-US" dirty="0" smtClean="0"/>
              <a:t>Software(Order) Only</a:t>
            </a:r>
          </a:p>
          <a:p>
            <a:pPr lvl="1"/>
            <a:r>
              <a:rPr lang="en-US" dirty="0" smtClean="0"/>
              <a:t>Software(Order) and Logistics(Delivery)</a:t>
            </a:r>
          </a:p>
          <a:p>
            <a:pPr lvl="1"/>
            <a:r>
              <a:rPr lang="en-US" dirty="0" smtClean="0"/>
              <a:t>Software, Delivery and Cooking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07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Market Space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314" y="2056670"/>
            <a:ext cx="9736525" cy="3756301"/>
          </a:xfrm>
        </p:spPr>
      </p:pic>
    </p:spTree>
    <p:extLst>
      <p:ext uri="{BB962C8B-B14F-4D97-AF65-F5344CB8AC3E}">
        <p14:creationId xmlns:p14="http://schemas.microsoft.com/office/powerpoint/2010/main" val="352609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1. Software only 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software-only marketplaces’ main selling point to restaurants is to bring a lot of new orders and replace their antiquated phone-ordering system with an </a:t>
            </a:r>
            <a:r>
              <a:rPr lang="en-US" dirty="0" smtClean="0"/>
              <a:t>optimized </a:t>
            </a:r>
            <a:r>
              <a:rPr lang="en-US" dirty="0"/>
              <a:t>Web and mobile platform, that integrates with their kitchen workflow</a:t>
            </a:r>
            <a:r>
              <a:rPr lang="en-US" dirty="0" smtClean="0"/>
              <a:t>.</a:t>
            </a:r>
          </a:p>
          <a:p>
            <a:r>
              <a:rPr lang="en-US" dirty="0" smtClean="0"/>
              <a:t>Don’t </a:t>
            </a:r>
            <a:r>
              <a:rPr lang="en-US" dirty="0"/>
              <a:t>touch the food itself (neither cooking, nor delivering it), these platforms tend to charge a </a:t>
            </a:r>
            <a:r>
              <a:rPr lang="en-US" dirty="0" err="1"/>
              <a:t>lowish</a:t>
            </a:r>
            <a:r>
              <a:rPr lang="en-US" dirty="0"/>
              <a:t> fee of 10-15</a:t>
            </a:r>
            <a:r>
              <a:rPr lang="en-US" dirty="0" smtClean="0"/>
              <a:t>%.</a:t>
            </a:r>
          </a:p>
          <a:p>
            <a:r>
              <a:rPr lang="en-US" dirty="0"/>
              <a:t>As any pure software business, they’re highly scalable and have all experienced remarkable growth</a:t>
            </a:r>
            <a:r>
              <a:rPr lang="en-US" dirty="0" smtClean="0"/>
              <a:t>.</a:t>
            </a:r>
          </a:p>
          <a:p>
            <a:r>
              <a:rPr lang="en-US" i="1" dirty="0" err="1">
                <a:solidFill>
                  <a:schemeClr val="accent6"/>
                </a:solidFill>
              </a:rPr>
              <a:t>JustEat</a:t>
            </a:r>
            <a:r>
              <a:rPr lang="en-US" i="1" dirty="0">
                <a:solidFill>
                  <a:schemeClr val="accent6"/>
                </a:solidFill>
              </a:rPr>
              <a:t>, </a:t>
            </a:r>
            <a:r>
              <a:rPr lang="en-US" i="1" dirty="0" err="1">
                <a:solidFill>
                  <a:schemeClr val="accent6"/>
                </a:solidFill>
              </a:rPr>
              <a:t>Grubhub</a:t>
            </a:r>
            <a:r>
              <a:rPr lang="en-US" i="1" dirty="0">
                <a:solidFill>
                  <a:schemeClr val="accent6"/>
                </a:solidFill>
              </a:rPr>
              <a:t>, Delivery Hero</a:t>
            </a:r>
            <a:endParaRPr lang="en-US" i="1" dirty="0" smtClean="0">
              <a:solidFill>
                <a:schemeClr val="accent6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28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Software Only - Shortcomings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Reliance </a:t>
            </a:r>
            <a:r>
              <a:rPr lang="en-US" dirty="0"/>
              <a:t>on the restaurants’ own couriers mean that they are somewhat limited in their offering of cuisines and price </a:t>
            </a:r>
            <a:r>
              <a:rPr lang="en-US" dirty="0" smtClean="0"/>
              <a:t>points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They </a:t>
            </a:r>
            <a:r>
              <a:rPr lang="en-US" dirty="0"/>
              <a:t>cannot control and optimize the speed and quality of the delivery.</a:t>
            </a:r>
          </a:p>
        </p:txBody>
      </p:sp>
    </p:spTree>
    <p:extLst>
      <p:ext uri="{BB962C8B-B14F-4D97-AF65-F5344CB8AC3E}">
        <p14:creationId xmlns:p14="http://schemas.microsoft.com/office/powerpoint/2010/main" val="156881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2. Software and delivery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focus on step 1 and 3 of the process: they bring extra traffic and orders to the restaurants, but also manage the delivery for them, through their fleet of independent couriers connected by an Uber-like mobile app.</a:t>
            </a:r>
          </a:p>
          <a:p>
            <a:r>
              <a:rPr lang="en-US" dirty="0"/>
              <a:t>benefit from stronger </a:t>
            </a:r>
            <a:r>
              <a:rPr lang="en-US" b="1" dirty="0"/>
              <a:t>barriers to entry and scale advantage</a:t>
            </a:r>
            <a:r>
              <a:rPr lang="en-US" dirty="0"/>
              <a:t>: it will be very hard for a new entrant to compete against these optimized networks of restaurants and couriers, once they will have reached maturity in a city</a:t>
            </a:r>
            <a:r>
              <a:rPr lang="en-US" dirty="0" smtClean="0"/>
              <a:t>.</a:t>
            </a:r>
          </a:p>
          <a:p>
            <a:r>
              <a:rPr lang="en-US" dirty="0"/>
              <a:t>They also charge higher commission, 25-30% on average</a:t>
            </a:r>
            <a:r>
              <a:rPr lang="en-US" dirty="0" smtClean="0"/>
              <a:t>.</a:t>
            </a:r>
          </a:p>
          <a:p>
            <a:r>
              <a:rPr lang="en-US" dirty="0"/>
              <a:t>Their killer feature is that they can offer a range of restaurants and price points that software-only marketplaces cannot</a:t>
            </a:r>
            <a:r>
              <a:rPr lang="en-US" dirty="0" smtClean="0"/>
              <a:t>.</a:t>
            </a:r>
          </a:p>
          <a:p>
            <a:r>
              <a:rPr lang="en-US" i="1" dirty="0" err="1">
                <a:solidFill>
                  <a:schemeClr val="accent6"/>
                </a:solidFill>
              </a:rPr>
              <a:t>Doordash</a:t>
            </a:r>
            <a:r>
              <a:rPr lang="en-US" i="1" dirty="0">
                <a:solidFill>
                  <a:schemeClr val="accent6"/>
                </a:solidFill>
              </a:rPr>
              <a:t>, </a:t>
            </a:r>
            <a:r>
              <a:rPr lang="en-US" i="1" dirty="0" err="1">
                <a:solidFill>
                  <a:schemeClr val="accent6"/>
                </a:solidFill>
              </a:rPr>
              <a:t>Deliveroo</a:t>
            </a:r>
            <a:r>
              <a:rPr lang="en-US" i="1" dirty="0">
                <a:solidFill>
                  <a:schemeClr val="accent6"/>
                </a:solidFill>
              </a:rPr>
              <a:t>, Caviar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27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Software and delivery : Shortcomings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They are both software and logistics companies and have a very significant amount of operational work to do (couriers’ hiring and training, equipment maintenance, shift planning, etc</a:t>
            </a:r>
            <a:r>
              <a:rPr lang="en-US" dirty="0" smtClean="0"/>
              <a:t>.).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These on-demand marketplaces are therefore not as easy to scale as the pure-software one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1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Mission, Vision and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Mission: </a:t>
            </a:r>
            <a:r>
              <a:rPr lang="en-US" dirty="0"/>
              <a:t>To Provide a convenient service of food </a:t>
            </a:r>
            <a:r>
              <a:rPr lang="en-US" dirty="0" smtClean="0"/>
              <a:t>delivery.</a:t>
            </a:r>
          </a:p>
          <a:p>
            <a:endParaRPr lang="en-US" dirty="0" smtClean="0"/>
          </a:p>
          <a:p>
            <a:r>
              <a:rPr lang="en-US" dirty="0" smtClean="0"/>
              <a:t>Vision: To </a:t>
            </a:r>
            <a:r>
              <a:rPr lang="en-US" dirty="0"/>
              <a:t>promote and contribute to an ease of </a:t>
            </a:r>
            <a:r>
              <a:rPr lang="en-US" dirty="0" smtClean="0"/>
              <a:t>living</a:t>
            </a:r>
          </a:p>
          <a:p>
            <a:endParaRPr lang="en-US" dirty="0" smtClean="0"/>
          </a:p>
          <a:p>
            <a:r>
              <a:rPr lang="en-US" dirty="0" smtClean="0"/>
              <a:t>Goals: </a:t>
            </a:r>
            <a:r>
              <a:rPr lang="en-US" dirty="0"/>
              <a:t>Aid in helping those who need the convenience of a food delivery service.</a:t>
            </a:r>
          </a:p>
        </p:txBody>
      </p:sp>
    </p:spTree>
    <p:extLst>
      <p:ext uri="{BB962C8B-B14F-4D97-AF65-F5344CB8AC3E}">
        <p14:creationId xmlns:p14="http://schemas.microsoft.com/office/powerpoint/2010/main" val="317954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3. Fast Food 2.0 (Software, Cooking and Delivery)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i="1" dirty="0">
                <a:solidFill>
                  <a:schemeClr val="accent6"/>
                </a:solidFill>
                <a:hlinkClick r:id="rId2"/>
              </a:rPr>
              <a:t>Sprig</a:t>
            </a:r>
            <a:r>
              <a:rPr lang="en-US" i="1" dirty="0">
                <a:solidFill>
                  <a:schemeClr val="accent6"/>
                </a:solidFill>
              </a:rPr>
              <a:t>, </a:t>
            </a:r>
            <a:r>
              <a:rPr lang="en-US" i="1" dirty="0">
                <a:solidFill>
                  <a:schemeClr val="accent6"/>
                </a:solidFill>
                <a:hlinkClick r:id="rId3"/>
              </a:rPr>
              <a:t>Maple</a:t>
            </a:r>
            <a:r>
              <a:rPr lang="en-US" i="1" dirty="0">
                <a:solidFill>
                  <a:schemeClr val="accent6"/>
                </a:solidFill>
              </a:rPr>
              <a:t> and </a:t>
            </a:r>
            <a:r>
              <a:rPr lang="en-US" i="1" dirty="0" err="1" smtClean="0">
                <a:solidFill>
                  <a:schemeClr val="accent6"/>
                </a:solidFill>
                <a:hlinkClick r:id="rId4"/>
              </a:rPr>
              <a:t>Spoonrocket</a:t>
            </a:r>
            <a:endParaRPr lang="en-US" i="1" dirty="0" smtClean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i="1" dirty="0" smtClean="0">
              <a:solidFill>
                <a:schemeClr val="accent6"/>
              </a:solidFill>
            </a:endParaRPr>
          </a:p>
          <a:p>
            <a:r>
              <a:rPr lang="en-US" dirty="0"/>
              <a:t> full integration of the process: they developed their own app through which consumers can order a limited range of meals, reheated in their own fleet of cars as orders come in, and delivered in 15 minutes (as they save on the kitchen preparation time). 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They trade choice for convenience and a highly curated experience.</a:t>
            </a:r>
            <a:endParaRPr lang="en-US" i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31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Fast Food 2.0 : Shortcomings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building and running their own nationwide delivery infrastructure would require enormous investments, and pose great challenges as competition for couriers heats up, and will instead turn to third-party providers.</a:t>
            </a:r>
          </a:p>
        </p:txBody>
      </p:sp>
    </p:spTree>
    <p:extLst>
      <p:ext uri="{BB962C8B-B14F-4D97-AF65-F5344CB8AC3E}">
        <p14:creationId xmlns:p14="http://schemas.microsoft.com/office/powerpoint/2010/main" val="341243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Industry Trend 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i="1" dirty="0" smtClean="0">
                <a:solidFill>
                  <a:schemeClr val="accent6"/>
                </a:solidFill>
              </a:rPr>
              <a:t>the </a:t>
            </a:r>
            <a:r>
              <a:rPr lang="en-US" i="1" dirty="0">
                <a:solidFill>
                  <a:schemeClr val="accent6"/>
                </a:solidFill>
              </a:rPr>
              <a:t>on-demand marketplaces offer the best overall value for customers’ money due to the wider range of food options, through a reliable delivery experience, at no additional costs vs. in-restaurant</a:t>
            </a:r>
            <a:r>
              <a:rPr lang="en-US" i="1" dirty="0" smtClean="0">
                <a:solidFill>
                  <a:schemeClr val="accent6"/>
                </a:solidFill>
              </a:rPr>
              <a:t>.</a:t>
            </a:r>
            <a:endParaRPr lang="en-US" i="1" dirty="0">
              <a:solidFill>
                <a:schemeClr val="accent6"/>
              </a:solidFill>
            </a:endParaRPr>
          </a:p>
          <a:p>
            <a:endParaRPr lang="en-US" dirty="0" smtClean="0">
              <a:solidFill>
                <a:schemeClr val="accent6"/>
              </a:solidFill>
            </a:endParaRPr>
          </a:p>
          <a:p>
            <a:endParaRPr lang="en-US" dirty="0">
              <a:solidFill>
                <a:schemeClr val="accent6"/>
              </a:solidFill>
            </a:endParaRPr>
          </a:p>
        </p:txBody>
      </p:sp>
      <p:pic>
        <p:nvPicPr>
          <p:cNvPr id="1028" name="Picture 4" descr="Pri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429" y="3518621"/>
            <a:ext cx="647700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104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Industry Trends : Continued 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Here </a:t>
            </a:r>
            <a:r>
              <a:rPr lang="en-US" dirty="0"/>
              <a:t>are three predictions for how the food delivery sector could evolve in the future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 smtClean="0"/>
              <a:t>Software-only </a:t>
            </a:r>
            <a:r>
              <a:rPr lang="en-US" dirty="0"/>
              <a:t>marketplaces (a la Just-Eat) will try to bring delivery in-house, while on-demand restaurants (a la Maple) will outsource it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On-demand marketplaces will unleash a wave of new “virtual” restaurant </a:t>
            </a:r>
            <a:r>
              <a:rPr lang="en-US" dirty="0" smtClean="0"/>
              <a:t>chains</a:t>
            </a:r>
          </a:p>
          <a:p>
            <a:endParaRPr lang="en-US" dirty="0"/>
          </a:p>
          <a:p>
            <a:r>
              <a:rPr lang="en-US" dirty="0"/>
              <a:t>Drones will supercharge this shift and the competitive advantage of on-demand marketplaces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409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23257" y="2291897"/>
            <a:ext cx="10515600" cy="2040617"/>
          </a:xfrm>
        </p:spPr>
        <p:txBody>
          <a:bodyPr>
            <a:normAutofit/>
          </a:bodyPr>
          <a:lstStyle/>
          <a:p>
            <a:r>
              <a:rPr lang="en-US" dirty="0" smtClean="0"/>
              <a:t>That’s why we choose to operate in Software and Delivery network i.e. On Demand Food Delivery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21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Roadmap: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50307704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738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Business Model</a:t>
            </a:r>
          </a:p>
        </p:txBody>
      </p:sp>
      <p:pic>
        <p:nvPicPr>
          <p:cNvPr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3331" y="1298815"/>
            <a:ext cx="7189500" cy="485612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Shape 273"/>
          <p:cNvSpPr txBox="1"/>
          <p:nvPr/>
        </p:nvSpPr>
        <p:spPr>
          <a:xfrm>
            <a:off x="10632050" y="5251325"/>
            <a:ext cx="1239900" cy="139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864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Shape 279" descr="2017051103134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9200" y="580562"/>
            <a:ext cx="7749175" cy="56968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483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Funding</a:t>
            </a:r>
          </a:p>
        </p:txBody>
      </p:sp>
      <p:sp>
        <p:nvSpPr>
          <p:cNvPr id="285" name="Shape 285"/>
          <p:cNvSpPr txBox="1">
            <a:spLocks noGrp="1"/>
          </p:cNvSpPr>
          <p:nvPr>
            <p:ph type="body" idx="4294967295"/>
          </p:nvPr>
        </p:nvSpPr>
        <p:spPr>
          <a:xfrm>
            <a:off x="838200" y="1547225"/>
            <a:ext cx="10084500" cy="492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7800" lvl="0" indent="-69850" rtl="0">
              <a:spcBef>
                <a:spcPts val="0"/>
              </a:spcBef>
              <a:buClr>
                <a:srgbClr val="000000"/>
              </a:buClr>
              <a:buSzPct val="39285"/>
              <a:buFont typeface="Arial"/>
              <a:buNone/>
            </a:pPr>
            <a:r>
              <a:rPr lang="en-US" dirty="0"/>
              <a:t>Where do we get the funds from</a:t>
            </a:r>
            <a:r>
              <a:rPr lang="en-US" dirty="0" smtClean="0"/>
              <a:t>?</a:t>
            </a:r>
          </a:p>
          <a:p>
            <a:pPr marL="177800" lvl="0" indent="-69850" rtl="0">
              <a:spcBef>
                <a:spcPts val="0"/>
              </a:spcBef>
              <a:buClr>
                <a:srgbClr val="000000"/>
              </a:buClr>
              <a:buSzPct val="39285"/>
              <a:buFont typeface="Arial"/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  <a:buAutoNum type="arabicPeriod"/>
            </a:pPr>
            <a:r>
              <a:rPr lang="en-US" dirty="0"/>
              <a:t>Initial investments are by us 4 co-founders, we each have pledged $10,000 into the venture</a:t>
            </a:r>
            <a:r>
              <a:rPr lang="en-US" dirty="0" smtClean="0"/>
              <a:t>.</a:t>
            </a:r>
            <a:endParaRPr lang="en-US" dirty="0"/>
          </a:p>
          <a:p>
            <a:pPr marL="457200" lvl="0" indent="-228600" rtl="0">
              <a:spcBef>
                <a:spcPts val="0"/>
              </a:spcBef>
              <a:buAutoNum type="arabicPeriod"/>
            </a:pPr>
            <a:r>
              <a:rPr lang="en-US" dirty="0"/>
              <a:t>$25,000 is accumulated with generous support from family and friends</a:t>
            </a:r>
            <a:r>
              <a:rPr lang="en-US" dirty="0" smtClean="0"/>
              <a:t>.</a:t>
            </a:r>
            <a:endParaRPr lang="en-US" dirty="0"/>
          </a:p>
          <a:p>
            <a:pPr marL="457200" lvl="0" indent="-228600" rtl="0">
              <a:spcBef>
                <a:spcPts val="0"/>
              </a:spcBef>
              <a:buAutoNum type="arabicPeriod"/>
            </a:pPr>
            <a:r>
              <a:rPr lang="en-US" dirty="0"/>
              <a:t>$75,000 is planned to be raised in seed funding or angel investments</a:t>
            </a:r>
            <a:r>
              <a:rPr lang="en-US" dirty="0" smtClean="0"/>
              <a:t>.</a:t>
            </a:r>
          </a:p>
          <a:p>
            <a:pPr marL="457200" lvl="0" indent="-228600" rtl="0">
              <a:spcBef>
                <a:spcPts val="0"/>
              </a:spcBef>
              <a:buAutoNum type="arabicPeriod"/>
            </a:pPr>
            <a:endParaRPr lang="en-US" dirty="0"/>
          </a:p>
          <a:p>
            <a:pPr marL="0" lvl="0" indent="0" rtl="0">
              <a:spcBef>
                <a:spcPts val="0"/>
              </a:spcBef>
              <a:buNone/>
            </a:pPr>
            <a:r>
              <a:rPr lang="en-US" dirty="0"/>
              <a:t>This gives us a working capital for year 2017. By end of which we’ll implemented the product and a pilot phase been completed to lead us with data in further funding rounds.</a:t>
            </a:r>
          </a:p>
        </p:txBody>
      </p:sp>
    </p:spTree>
    <p:extLst>
      <p:ext uri="{BB962C8B-B14F-4D97-AF65-F5344CB8AC3E}">
        <p14:creationId xmlns:p14="http://schemas.microsoft.com/office/powerpoint/2010/main" val="155481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dirty="0"/>
              <a:t>Customer Acquisition &amp; Retention</a:t>
            </a:r>
          </a:p>
        </p:txBody>
      </p:sp>
      <p:sp>
        <p:nvSpPr>
          <p:cNvPr id="291" name="Shape 291"/>
          <p:cNvSpPr txBox="1">
            <a:spLocks noGrp="1"/>
          </p:cNvSpPr>
          <p:nvPr>
            <p:ph type="body" idx="4294967295"/>
          </p:nvPr>
        </p:nvSpPr>
        <p:spPr>
          <a:xfrm>
            <a:off x="838200" y="1547225"/>
            <a:ext cx="10084500" cy="492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-US" sz="3000" dirty="0"/>
              <a:t>Campus promotion events (pilot phase</a:t>
            </a:r>
            <a:r>
              <a:rPr lang="en-US" sz="3000" dirty="0" smtClean="0"/>
              <a:t>)</a:t>
            </a:r>
            <a:endParaRPr lang="en-US" sz="3000" dirty="0"/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-US" sz="3000" dirty="0"/>
              <a:t>Flyers, stickers and pamphlets throughout campus and popular residences amongst students living on-and-off campus.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-US" sz="3000" dirty="0"/>
              <a:t>Digital Marketing (immediately after product launch)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-US" sz="3000" dirty="0"/>
              <a:t>SEO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-US" sz="3000" dirty="0"/>
              <a:t>Coupons and discounts (in works).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-US" sz="3000" dirty="0"/>
              <a:t>Promotion through partnering vendors.</a:t>
            </a:r>
          </a:p>
        </p:txBody>
      </p:sp>
    </p:spTree>
    <p:extLst>
      <p:ext uri="{BB962C8B-B14F-4D97-AF65-F5344CB8AC3E}">
        <p14:creationId xmlns:p14="http://schemas.microsoft.com/office/powerpoint/2010/main" val="354657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b="1" dirty="0"/>
              <a:t>Food Delivery </a:t>
            </a:r>
            <a:r>
              <a:rPr lang="en-US" dirty="0"/>
              <a:t>is only offered by large and established </a:t>
            </a:r>
            <a:r>
              <a:rPr lang="en-US" dirty="0" smtClean="0"/>
              <a:t>restaurant chains.</a:t>
            </a:r>
          </a:p>
          <a:p>
            <a:pPr marL="0" indent="0">
              <a:buNone/>
            </a:pPr>
            <a:endParaRPr lang="en-US" b="0" dirty="0" smtClean="0">
              <a:effectLst/>
            </a:endParaRPr>
          </a:p>
          <a:p>
            <a:r>
              <a:rPr lang="en-US" dirty="0" smtClean="0"/>
              <a:t>People having a tight schedule would avoid travel.</a:t>
            </a:r>
          </a:p>
          <a:p>
            <a:endParaRPr lang="en-US" dirty="0" smtClean="0"/>
          </a:p>
          <a:p>
            <a:r>
              <a:rPr lang="en-US" dirty="0" smtClean="0"/>
              <a:t>Entire population does not have access to vehicles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523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>
            <a:spLocks noGrp="1"/>
          </p:cNvSpPr>
          <p:nvPr>
            <p:ph type="title" idx="4294967295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Exit Strategy</a:t>
            </a:r>
          </a:p>
        </p:txBody>
      </p:sp>
      <p:sp>
        <p:nvSpPr>
          <p:cNvPr id="302" name="Shape 302"/>
          <p:cNvSpPr txBox="1">
            <a:spLocks noGrp="1"/>
          </p:cNvSpPr>
          <p:nvPr>
            <p:ph type="body" idx="4294967295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4800"/>
              <a:t>Go </a:t>
            </a:r>
            <a:r>
              <a:rPr lang="en-US" sz="4800">
                <a:solidFill>
                  <a:srgbClr val="0000FF"/>
                </a:solidFill>
              </a:rPr>
              <a:t>BIG </a:t>
            </a:r>
            <a:r>
              <a:rPr lang="en-US" sz="4800"/>
              <a:t>! Go </a:t>
            </a:r>
            <a:r>
              <a:rPr lang="en-US" sz="4800">
                <a:solidFill>
                  <a:srgbClr val="0000FF"/>
                </a:solidFill>
              </a:rPr>
              <a:t>PUBLIC </a:t>
            </a:r>
            <a:r>
              <a:rPr lang="en-US" sz="4800"/>
              <a:t>! Launch an </a:t>
            </a:r>
            <a:r>
              <a:rPr lang="en-US" sz="4800">
                <a:solidFill>
                  <a:srgbClr val="0000FF"/>
                </a:solidFill>
              </a:rPr>
              <a:t>IPO..</a:t>
            </a:r>
          </a:p>
          <a:p>
            <a:pPr marL="0" lvl="0" indent="0" rtl="0">
              <a:spcBef>
                <a:spcPts val="0"/>
              </a:spcBef>
              <a:buNone/>
            </a:pPr>
            <a:endParaRPr sz="4800">
              <a:solidFill>
                <a:srgbClr val="0000FF"/>
              </a:solidFill>
            </a:endParaRPr>
          </a:p>
          <a:p>
            <a:pPr marL="0" lvl="0" indent="0" algn="ctr" rtl="0">
              <a:spcBef>
                <a:spcPts val="0"/>
              </a:spcBef>
              <a:buNone/>
            </a:pPr>
            <a:endParaRPr sz="240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US" sz="3600"/>
              <a:t>Being acquired by a </a:t>
            </a:r>
            <a:r>
              <a:rPr lang="en-US" sz="3600">
                <a:solidFill>
                  <a:srgbClr val="0000FF"/>
                </a:solidFill>
              </a:rPr>
              <a:t>larger </a:t>
            </a:r>
            <a:r>
              <a:rPr lang="en-US" sz="3600"/>
              <a:t>company..</a:t>
            </a:r>
          </a:p>
          <a:p>
            <a:pPr marL="0" lvl="0" indent="0" algn="r" rtl="0">
              <a:spcBef>
                <a:spcPts val="0"/>
              </a:spcBef>
              <a:buNone/>
            </a:pPr>
            <a:endParaRPr sz="3600"/>
          </a:p>
          <a:p>
            <a:pPr marL="0" lvl="0" indent="0" algn="ctr" rtl="0">
              <a:spcBef>
                <a:spcPts val="0"/>
              </a:spcBef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buNone/>
            </a:pPr>
            <a:endParaRPr sz="1800"/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2400"/>
              <a:t>Selling the business to </a:t>
            </a:r>
            <a:r>
              <a:rPr lang="en-US" sz="2400">
                <a:solidFill>
                  <a:srgbClr val="0000FF"/>
                </a:solidFill>
              </a:rPr>
              <a:t>known </a:t>
            </a:r>
            <a:r>
              <a:rPr lang="en-US" sz="2400"/>
              <a:t>people or an </a:t>
            </a:r>
            <a:r>
              <a:rPr lang="en-US" sz="2400">
                <a:solidFill>
                  <a:srgbClr val="0000FF"/>
                </a:solidFill>
              </a:rPr>
              <a:t>interested </a:t>
            </a:r>
            <a:r>
              <a:rPr lang="en-US" sz="2400"/>
              <a:t>party.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47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46075"/>
            <a:ext cx="10515600" cy="1325563"/>
          </a:xfrm>
        </p:spPr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 smtClean="0"/>
              <a:t>FoodPort</a:t>
            </a:r>
            <a:r>
              <a:rPr lang="en-US" dirty="0" smtClean="0"/>
              <a:t>: iPhone/Android app and website. 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“We provide 24x7 delivery service for food companies and restaurants that don’t already have their own and option for users to sell their own home cooked food”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 cars to transport food and phones/computers for taking orders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647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7226153"/>
              </p:ext>
            </p:extLst>
          </p:nvPr>
        </p:nvGraphicFramePr>
        <p:xfrm>
          <a:off x="1870075" y="1771385"/>
          <a:ext cx="8128000" cy="25569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8234384"/>
              </p:ext>
            </p:extLst>
          </p:nvPr>
        </p:nvGraphicFramePr>
        <p:xfrm>
          <a:off x="1784350" y="3800474"/>
          <a:ext cx="8128000" cy="3318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Rectangle 6"/>
          <p:cNvSpPr/>
          <p:nvPr/>
        </p:nvSpPr>
        <p:spPr>
          <a:xfrm>
            <a:off x="4648199" y="1690688"/>
            <a:ext cx="2571751" cy="4667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Consumer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62474" y="4114533"/>
            <a:ext cx="2571751" cy="4667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381125" y="9405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/>
              <a:t>Get your Food, wherever you are, whenever you want !! </a:t>
            </a:r>
            <a:endParaRPr lang="en-US" sz="3200" dirty="0"/>
          </a:p>
        </p:txBody>
      </p:sp>
      <p:sp>
        <p:nvSpPr>
          <p:cNvPr id="14" name="Rectangle 13"/>
          <p:cNvSpPr/>
          <p:nvPr/>
        </p:nvSpPr>
        <p:spPr>
          <a:xfrm>
            <a:off x="1870075" y="1885950"/>
            <a:ext cx="2778124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219950" y="1885950"/>
            <a:ext cx="2778124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784350" y="4292865"/>
            <a:ext cx="2778124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134225" y="4321440"/>
            <a:ext cx="2778124" cy="76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28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17_05_10_22_47_5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345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Target Market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Primary target are people who do not possess any medium of transportation</a:t>
            </a:r>
          </a:p>
          <a:p>
            <a:endParaRPr lang="en-US" dirty="0"/>
          </a:p>
          <a:p>
            <a:r>
              <a:rPr lang="en-US" dirty="0" smtClean="0"/>
              <a:t>Chefs/people </a:t>
            </a:r>
            <a:r>
              <a:rPr lang="en-US" dirty="0" smtClean="0"/>
              <a:t>who likes to cook but cannot afford to invest lot of money building actual restaurant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Students and working professionals who have tight schedule and prefer to not travel for food.</a:t>
            </a:r>
          </a:p>
          <a:p>
            <a:endParaRPr lang="en-US" dirty="0" smtClean="0"/>
          </a:p>
          <a:p>
            <a:r>
              <a:rPr lang="en-US" dirty="0" smtClean="0"/>
              <a:t>Elderly and disables citizens who have trouble cooking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304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050847" y="2791278"/>
            <a:ext cx="4860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Market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73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11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846040591"/>
              </p:ext>
            </p:extLst>
          </p:nvPr>
        </p:nvGraphicFramePr>
        <p:xfrm>
          <a:off x="870857" y="1825625"/>
          <a:ext cx="5267266" cy="43536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5258288"/>
              </p:ext>
            </p:extLst>
          </p:nvPr>
        </p:nvGraphicFramePr>
        <p:xfrm>
          <a:off x="5429191" y="1825625"/>
          <a:ext cx="5248334" cy="43536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772885" y="3324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Takeout and Delivery Market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245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1133</TotalTime>
  <Words>879</Words>
  <Application>Microsoft Office PowerPoint</Application>
  <PresentationFormat>Widescreen</PresentationFormat>
  <Paragraphs>125</Paragraphs>
  <Slides>30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PowerPoint Presentation</vt:lpstr>
      <vt:lpstr>Mission, Vision and Goals</vt:lpstr>
      <vt:lpstr>Problems</vt:lpstr>
      <vt:lpstr>Solution</vt:lpstr>
      <vt:lpstr>PowerPoint Presentation</vt:lpstr>
      <vt:lpstr>PowerPoint Presentation</vt:lpstr>
      <vt:lpstr>Target Market</vt:lpstr>
      <vt:lpstr>PowerPoint Presentation</vt:lpstr>
      <vt:lpstr>PowerPoint Presentation</vt:lpstr>
      <vt:lpstr>Online vs Offline Ordering in near future </vt:lpstr>
      <vt:lpstr>Capital Inflows to Food Ordering Space</vt:lpstr>
      <vt:lpstr>Market is competitive but not saturated !!!</vt:lpstr>
      <vt:lpstr>PowerPoint Presentation</vt:lpstr>
      <vt:lpstr>PowerPoint Presentation</vt:lpstr>
      <vt:lpstr>Market Space</vt:lpstr>
      <vt:lpstr>1. Software only space</vt:lpstr>
      <vt:lpstr>Software Only - Shortcomings</vt:lpstr>
      <vt:lpstr>2. Software and delivery</vt:lpstr>
      <vt:lpstr>Software and delivery : Shortcomings</vt:lpstr>
      <vt:lpstr>3. Fast Food 2.0 (Software, Cooking and Delivery)</vt:lpstr>
      <vt:lpstr>Fast Food 2.0 : Shortcomings</vt:lpstr>
      <vt:lpstr>Industry Trend :</vt:lpstr>
      <vt:lpstr>Industry Trends : Continued ..</vt:lpstr>
      <vt:lpstr>That’s why we choose to operate in Software and Delivery network i.e. On Demand Food Delivery</vt:lpstr>
      <vt:lpstr>Roadmap:</vt:lpstr>
      <vt:lpstr>Business Model</vt:lpstr>
      <vt:lpstr>PowerPoint Presentation</vt:lpstr>
      <vt:lpstr>Funding</vt:lpstr>
      <vt:lpstr>Customer Acquisition &amp; Retention</vt:lpstr>
      <vt:lpstr>Exit Strategy</vt:lpstr>
    </vt:vector>
  </TitlesOfParts>
  <Company>University at Buffalo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Customers</dc:title>
  <dc:creator>Avishkar Zanje</dc:creator>
  <cp:lastModifiedBy>Avishkar Zanje</cp:lastModifiedBy>
  <cp:revision>56</cp:revision>
  <dcterms:created xsi:type="dcterms:W3CDTF">2017-05-07T16:03:31Z</dcterms:created>
  <dcterms:modified xsi:type="dcterms:W3CDTF">2017-05-11T11:55:25Z</dcterms:modified>
</cp:coreProperties>
</file>

<file path=docProps/thumbnail.jpeg>
</file>